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FFD47F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8" name="Text Box 40">
            <a:extLst>
              <a:ext uri="{FF2B5EF4-FFF2-40B4-BE49-F238E27FC236}">
                <a16:creationId xmlns:a16="http://schemas.microsoft.com/office/drawing/2014/main" id="{BA966BD9-E3F6-68DB-2C0D-2CB78A550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49" y="2626848"/>
            <a:ext cx="118559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  <p:graphicFrame>
        <p:nvGraphicFramePr>
          <p:cNvPr id="29" name="Group 102">
            <a:extLst>
              <a:ext uri="{FF2B5EF4-FFF2-40B4-BE49-F238E27FC236}">
                <a16:creationId xmlns:a16="http://schemas.microsoft.com/office/drawing/2014/main" id="{A673581D-6901-324C-18A2-E946975BF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206356"/>
              </p:ext>
            </p:extLst>
          </p:nvPr>
        </p:nvGraphicFramePr>
        <p:xfrm>
          <a:off x="337447" y="4945326"/>
          <a:ext cx="11517106" cy="1189038"/>
        </p:xfrm>
        <a:graphic>
          <a:graphicData uri="http://schemas.openxmlformats.org/drawingml/2006/table">
            <a:tbl>
              <a:tblPr/>
              <a:tblGrid>
                <a:gridCol w="5759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7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MI      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PCI: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CABG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" name="Group 103">
            <a:extLst>
              <a:ext uri="{FF2B5EF4-FFF2-40B4-BE49-F238E27FC236}">
                <a16:creationId xmlns:a16="http://schemas.microsoft.com/office/drawing/2014/main" id="{967AD9AD-F9B9-0287-505D-D358998E2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18220"/>
              </p:ext>
            </p:extLst>
          </p:nvPr>
        </p:nvGraphicFramePr>
        <p:xfrm>
          <a:off x="278675" y="1185398"/>
          <a:ext cx="11634651" cy="793750"/>
        </p:xfrm>
        <a:graphic>
          <a:graphicData uri="http://schemas.openxmlformats.org/drawingml/2006/table">
            <a:tbl>
              <a:tblPr/>
              <a:tblGrid>
                <a:gridCol w="5818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6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5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Case Number: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Center: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93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Operators: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" name="AutoShape 122">
            <a:extLst>
              <a:ext uri="{FF2B5EF4-FFF2-40B4-BE49-F238E27FC236}">
                <a16:creationId xmlns:a16="http://schemas.microsoft.com/office/drawing/2014/main" id="{BF56B58A-8308-EC22-49D8-7A13C024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412" y="2123611"/>
            <a:ext cx="11385176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Brief Case Summary</a:t>
            </a:r>
          </a:p>
        </p:txBody>
      </p:sp>
      <p:sp>
        <p:nvSpPr>
          <p:cNvPr id="32" name="AutoShape 124">
            <a:extLst>
              <a:ext uri="{FF2B5EF4-FFF2-40B4-BE49-F238E27FC236}">
                <a16:creationId xmlns:a16="http://schemas.microsoft.com/office/drawing/2014/main" id="{B9686DA1-E87F-E7AC-C280-87B7C986F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24" y="4364761"/>
            <a:ext cx="114543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Past Medical History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A0D321DD-8203-B69F-B4DA-544ABBADC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474" y="1107221"/>
            <a:ext cx="114570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Demographic Characteristics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269AB1A7-B05F-9ACE-F86E-6D1389B58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96" y="3950433"/>
            <a:ext cx="11528609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Clinical Presentation</a:t>
            </a:r>
            <a:endParaRPr kumimoji="1" lang="en-US" altLang="ko-KR" sz="2200" b="1" kern="0" dirty="0">
              <a:solidFill>
                <a:srgbClr val="FFC322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87">
            <a:extLst>
              <a:ext uri="{FF2B5EF4-FFF2-40B4-BE49-F238E27FC236}">
                <a16:creationId xmlns:a16="http://schemas.microsoft.com/office/drawing/2014/main" id="{0FE5D456-16F6-7995-245A-2361E9D14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490212"/>
              </p:ext>
            </p:extLst>
          </p:nvPr>
        </p:nvGraphicFramePr>
        <p:xfrm>
          <a:off x="367475" y="1653321"/>
          <a:ext cx="11457051" cy="1992310"/>
        </p:xfrm>
        <a:graphic>
          <a:graphicData uri="http://schemas.openxmlformats.org/drawingml/2006/table">
            <a:tbl>
              <a:tblPr/>
              <a:tblGrid>
                <a:gridCol w="315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Diabetes        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Age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Hypertension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Sex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Male / Female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Hyperlipidemia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Smoking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Family History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Group 192">
            <a:extLst>
              <a:ext uri="{FF2B5EF4-FFF2-40B4-BE49-F238E27FC236}">
                <a16:creationId xmlns:a16="http://schemas.microsoft.com/office/drawing/2014/main" id="{3468A40E-DF77-DDBE-4B14-1D87A76D6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669395"/>
              </p:ext>
            </p:extLst>
          </p:nvPr>
        </p:nvGraphicFramePr>
        <p:xfrm>
          <a:off x="367475" y="4519979"/>
          <a:ext cx="11457051" cy="1550988"/>
        </p:xfrm>
        <a:graphic>
          <a:graphicData uri="http://schemas.openxmlformats.org/drawingml/2006/table">
            <a:tbl>
              <a:tblPr/>
              <a:tblGrid>
                <a:gridCol w="11457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38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Acute MI / Unstable angina / Stable angina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[select one]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1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07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6" name="AutoShape 122">
            <a:extLst>
              <a:ext uri="{FF2B5EF4-FFF2-40B4-BE49-F238E27FC236}">
                <a16:creationId xmlns:a16="http://schemas.microsoft.com/office/drawing/2014/main" id="{F9263B73-714F-CB2F-E4A3-92704259A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59" y="1095009"/>
            <a:ext cx="1151068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Non-invasive Studies</a:t>
            </a:r>
          </a:p>
        </p:txBody>
      </p:sp>
      <p:sp>
        <p:nvSpPr>
          <p:cNvPr id="8" name="AutoShape 122">
            <a:extLst>
              <a:ext uri="{FF2B5EF4-FFF2-40B4-BE49-F238E27FC236}">
                <a16:creationId xmlns:a16="http://schemas.microsoft.com/office/drawing/2014/main" id="{051914F7-850C-429F-8F64-C123A8431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30" y="4020771"/>
            <a:ext cx="11546541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Cardiac Catheterization Findings</a:t>
            </a:r>
          </a:p>
        </p:txBody>
      </p:sp>
      <p:graphicFrame>
        <p:nvGraphicFramePr>
          <p:cNvPr id="9" name="Group 151">
            <a:extLst>
              <a:ext uri="{FF2B5EF4-FFF2-40B4-BE49-F238E27FC236}">
                <a16:creationId xmlns:a16="http://schemas.microsoft.com/office/drawing/2014/main" id="{70D07651-5C55-EB9E-FE27-0A6FDEDC7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261127"/>
              </p:ext>
            </p:extLst>
          </p:nvPr>
        </p:nvGraphicFramePr>
        <p:xfrm>
          <a:off x="304800" y="1652246"/>
          <a:ext cx="11582400" cy="1728788"/>
        </p:xfrm>
        <a:graphic>
          <a:graphicData uri="http://schemas.openxmlformats.org/drawingml/2006/table">
            <a:tbl>
              <a:tblPr/>
              <a:tblGrid>
                <a:gridCol w="3312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Echocardiography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Treadmill test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Thallium SPECT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Other(s)</a:t>
                      </a: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139">
            <a:extLst>
              <a:ext uri="{FF2B5EF4-FFF2-40B4-BE49-F238E27FC236}">
                <a16:creationId xmlns:a16="http://schemas.microsoft.com/office/drawing/2014/main" id="{A4161D7E-0E82-1798-FED8-79EA49832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59" y="4604971"/>
            <a:ext cx="11510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</p:spTree>
    <p:extLst>
      <p:ext uri="{BB962C8B-B14F-4D97-AF65-F5344CB8AC3E}">
        <p14:creationId xmlns:p14="http://schemas.microsoft.com/office/powerpoint/2010/main" val="188429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7B069EB6-BAAB-53A5-4589-38FDDFF0C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624" y="1071563"/>
            <a:ext cx="1149275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Case Notes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5224718D-B9D5-CD2A-DF6B-9D63D75BA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48" y="3997325"/>
            <a:ext cx="11555504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Adjunctive Medication</a:t>
            </a:r>
          </a:p>
        </p:txBody>
      </p:sp>
      <p:graphicFrame>
        <p:nvGraphicFramePr>
          <p:cNvPr id="4" name="Group 198">
            <a:extLst>
              <a:ext uri="{FF2B5EF4-FFF2-40B4-BE49-F238E27FC236}">
                <a16:creationId xmlns:a16="http://schemas.microsoft.com/office/drawing/2014/main" id="{25E0A65C-295C-8A5C-72E0-D469BA22D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077738"/>
              </p:ext>
            </p:extLst>
          </p:nvPr>
        </p:nvGraphicFramePr>
        <p:xfrm>
          <a:off x="318248" y="1628775"/>
          <a:ext cx="11555504" cy="1800226"/>
        </p:xfrm>
        <a:graphic>
          <a:graphicData uri="http://schemas.openxmlformats.org/drawingml/2006/table">
            <a:tbl>
              <a:tblPr/>
              <a:tblGrid>
                <a:gridCol w="5778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Target lesion(s)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Planned device(s)</a:t>
                      </a:r>
                      <a:endParaRPr kumimoji="1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Group 249">
            <a:extLst>
              <a:ext uri="{FF2B5EF4-FFF2-40B4-BE49-F238E27FC236}">
                <a16:creationId xmlns:a16="http://schemas.microsoft.com/office/drawing/2014/main" id="{B04887A5-A32F-6414-949D-58D54E23F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6490"/>
              </p:ext>
            </p:extLst>
          </p:nvPr>
        </p:nvGraphicFramePr>
        <p:xfrm>
          <a:off x="318247" y="4581526"/>
          <a:ext cx="11555507" cy="1439863"/>
        </p:xfrm>
        <a:graphic>
          <a:graphicData uri="http://schemas.openxmlformats.org/drawingml/2006/table">
            <a:tbl>
              <a:tblPr/>
              <a:tblGrid>
                <a:gridCol w="163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5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97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94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ASA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LMWH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Clopidogrel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Heparin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Nitrates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IIb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/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 grid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Other(s):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6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4068AE4D-39DB-CB87-5EE7-0C90C1D9A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177" y="1139825"/>
            <a:ext cx="11519647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Teaching Points</a:t>
            </a:r>
          </a:p>
        </p:txBody>
      </p:sp>
      <p:graphicFrame>
        <p:nvGraphicFramePr>
          <p:cNvPr id="3" name="Group 198">
            <a:extLst>
              <a:ext uri="{FF2B5EF4-FFF2-40B4-BE49-F238E27FC236}">
                <a16:creationId xmlns:a16="http://schemas.microsoft.com/office/drawing/2014/main" id="{09C232D2-BC55-6D70-714D-30B1D956F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37343"/>
              </p:ext>
            </p:extLst>
          </p:nvPr>
        </p:nvGraphicFramePr>
        <p:xfrm>
          <a:off x="336177" y="2000250"/>
          <a:ext cx="11519647" cy="1558926"/>
        </p:xfrm>
        <a:graphic>
          <a:graphicData uri="http://schemas.openxmlformats.org/drawingml/2006/table">
            <a:tbl>
              <a:tblPr/>
              <a:tblGrid>
                <a:gridCol w="541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0688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292</Words>
  <Application>Microsoft Office PowerPoint</Application>
  <PresentationFormat>와이드스크린</PresentationFormat>
  <Paragraphs>73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Tahoma</vt:lpstr>
      <vt:lpstr>Dark ver.</vt:lpstr>
      <vt:lpstr>Live Case Briefing</vt:lpstr>
      <vt:lpstr>Live Case Briefing</vt:lpstr>
      <vt:lpstr>Live Case Briefing</vt:lpstr>
      <vt:lpstr>Live Case Briefing</vt:lpstr>
      <vt:lpstr>Live Case Briefing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50</cp:revision>
  <dcterms:created xsi:type="dcterms:W3CDTF">2021-10-06T00:05:28Z</dcterms:created>
  <dcterms:modified xsi:type="dcterms:W3CDTF">2025-01-14T00:31:38Z</dcterms:modified>
</cp:coreProperties>
</file>