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322"/>
    <a:srgbClr val="FFD47F"/>
    <a:srgbClr val="86CDF7"/>
    <a:srgbClr val="2DC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108" y="5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altLang="ko-KR" dirty="0"/>
              <a:t>TCTAP 2024</a:t>
            </a:r>
            <a:br>
              <a:rPr lang="en-US" altLang="ko-KR" dirty="0"/>
            </a:br>
            <a:r>
              <a:rPr lang="en-US" altLang="ko-KR" dirty="0"/>
              <a:t>Slide Template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1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0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C5C98FE9-DEB5-4AB4-BA71-B1E4A0939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 lang="en-US" dirty="0"/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DC1EEF0B-7F16-438A-B3E5-1EFEE37E5F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17202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E5127015-1BBB-44C5-9A21-7DD12C375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FAF01E5B-DB0C-416C-B3BD-A45C7EFB8D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277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889EC63-10F9-4BB6-8E3F-AF7793DA1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15077303-944F-4CE5-B2B4-6733AD6C68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6873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9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6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6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6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30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36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/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/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8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FFC32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682"/>
            <a:ext cx="10515600" cy="630297"/>
          </a:xfrm>
        </p:spPr>
        <p:txBody>
          <a:bodyPr/>
          <a:lstStyle/>
          <a:p>
            <a:r>
              <a:rPr lang="en-US" dirty="0"/>
              <a:t>Live</a:t>
            </a:r>
            <a:r>
              <a:rPr lang="ko-KR" altLang="en-US" dirty="0"/>
              <a:t> </a:t>
            </a:r>
            <a:r>
              <a:rPr lang="en-US" altLang="ko-KR" dirty="0"/>
              <a:t>Case</a:t>
            </a:r>
            <a:r>
              <a:rPr lang="ko-KR" altLang="en-US" dirty="0"/>
              <a:t> </a:t>
            </a:r>
            <a:r>
              <a:rPr lang="en-US" altLang="ko-KR" dirty="0"/>
              <a:t>Briefing</a:t>
            </a:r>
            <a:endParaRPr lang="en-US" dirty="0"/>
          </a:p>
        </p:txBody>
      </p:sp>
      <p:sp>
        <p:nvSpPr>
          <p:cNvPr id="28" name="Text Box 40">
            <a:extLst>
              <a:ext uri="{FF2B5EF4-FFF2-40B4-BE49-F238E27FC236}">
                <a16:creationId xmlns:a16="http://schemas.microsoft.com/office/drawing/2014/main" id="{BA966BD9-E3F6-68DB-2C0D-2CB78A550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049" y="2626848"/>
            <a:ext cx="1185590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ko-KR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[insert text]</a:t>
            </a:r>
          </a:p>
        </p:txBody>
      </p:sp>
      <p:graphicFrame>
        <p:nvGraphicFramePr>
          <p:cNvPr id="29" name="Group 102">
            <a:extLst>
              <a:ext uri="{FF2B5EF4-FFF2-40B4-BE49-F238E27FC236}">
                <a16:creationId xmlns:a16="http://schemas.microsoft.com/office/drawing/2014/main" id="{A673581D-6901-324C-18A2-E946975BFA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5206356"/>
              </p:ext>
            </p:extLst>
          </p:nvPr>
        </p:nvGraphicFramePr>
        <p:xfrm>
          <a:off x="337447" y="4945326"/>
          <a:ext cx="11517106" cy="1189038"/>
        </p:xfrm>
        <a:graphic>
          <a:graphicData uri="http://schemas.openxmlformats.org/drawingml/2006/table">
            <a:tbl>
              <a:tblPr/>
              <a:tblGrid>
                <a:gridCol w="57596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57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Previous MI         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102864" marR="102864" marT="45732" marB="45732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Previous PCI: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102864" marR="102864" marT="45732" marB="45732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Previous CABG  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102864" marR="102864" marT="45732" marB="45732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64" marR="102864" marT="45732" marB="45732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 grid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Other: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 text]</a:t>
                      </a:r>
                    </a:p>
                  </a:txBody>
                  <a:tcPr marL="102864" marR="102864" marT="45732" marB="45732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0" name="Group 103">
            <a:extLst>
              <a:ext uri="{FF2B5EF4-FFF2-40B4-BE49-F238E27FC236}">
                <a16:creationId xmlns:a16="http://schemas.microsoft.com/office/drawing/2014/main" id="{967AD9AD-F9B9-0287-505D-D358998E2B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918220"/>
              </p:ext>
            </p:extLst>
          </p:nvPr>
        </p:nvGraphicFramePr>
        <p:xfrm>
          <a:off x="278675" y="1185398"/>
          <a:ext cx="11634651" cy="793750"/>
        </p:xfrm>
        <a:graphic>
          <a:graphicData uri="http://schemas.openxmlformats.org/drawingml/2006/table">
            <a:tbl>
              <a:tblPr/>
              <a:tblGrid>
                <a:gridCol w="5818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162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55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♦ Case Number: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[insert]</a:t>
                      </a:r>
                      <a:endParaRPr kumimoji="1" lang="en-US" altLang="ko-K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68" marR="102868" marT="45757" marB="45757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♦ Center: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 text]</a:t>
                      </a:r>
                      <a:endParaRPr kumimoji="1" lang="en-US" altLang="ko-K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68" marR="102868" marT="45757" marB="45757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193">
                <a:tc grid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♦ Operators: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 text]</a:t>
                      </a:r>
                      <a:endParaRPr kumimoji="1" lang="en-US" altLang="ko-K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68" marR="102868" marT="45757" marB="45757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" name="AutoShape 122">
            <a:extLst>
              <a:ext uri="{FF2B5EF4-FFF2-40B4-BE49-F238E27FC236}">
                <a16:creationId xmlns:a16="http://schemas.microsoft.com/office/drawing/2014/main" id="{BF56B58A-8308-EC22-49D8-7A13C02444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412" y="2123611"/>
            <a:ext cx="11385176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C32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Brief Case Summary</a:t>
            </a:r>
          </a:p>
        </p:txBody>
      </p:sp>
      <p:sp>
        <p:nvSpPr>
          <p:cNvPr id="32" name="AutoShape 124">
            <a:extLst>
              <a:ext uri="{FF2B5EF4-FFF2-40B4-BE49-F238E27FC236}">
                <a16:creationId xmlns:a16="http://schemas.microsoft.com/office/drawing/2014/main" id="{B9686DA1-E87F-E7AC-C280-87B7C986F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824" y="4364761"/>
            <a:ext cx="11454353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C32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Past Medical History</a:t>
            </a:r>
          </a:p>
        </p:txBody>
      </p:sp>
    </p:spTree>
    <p:extLst>
      <p:ext uri="{BB962C8B-B14F-4D97-AF65-F5344CB8AC3E}">
        <p14:creationId xmlns:p14="http://schemas.microsoft.com/office/powerpoint/2010/main" val="73639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682"/>
            <a:ext cx="10515600" cy="630297"/>
          </a:xfrm>
        </p:spPr>
        <p:txBody>
          <a:bodyPr/>
          <a:lstStyle/>
          <a:p>
            <a:r>
              <a:rPr lang="en-US" dirty="0"/>
              <a:t>Live</a:t>
            </a:r>
            <a:r>
              <a:rPr lang="ko-KR" altLang="en-US" dirty="0"/>
              <a:t> </a:t>
            </a:r>
            <a:r>
              <a:rPr lang="en-US" altLang="ko-KR" dirty="0"/>
              <a:t>Case</a:t>
            </a:r>
            <a:r>
              <a:rPr lang="ko-KR" altLang="en-US" dirty="0"/>
              <a:t> </a:t>
            </a:r>
            <a:r>
              <a:rPr lang="en-US" altLang="ko-KR" dirty="0"/>
              <a:t>Briefing</a:t>
            </a:r>
            <a:endParaRPr lang="en-US" dirty="0"/>
          </a:p>
        </p:txBody>
      </p:sp>
      <p:sp>
        <p:nvSpPr>
          <p:cNvPr id="2" name="AutoShape 122">
            <a:extLst>
              <a:ext uri="{FF2B5EF4-FFF2-40B4-BE49-F238E27FC236}">
                <a16:creationId xmlns:a16="http://schemas.microsoft.com/office/drawing/2014/main" id="{A0D321DD-8203-B69F-B4DA-544ABBADC1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474" y="1107221"/>
            <a:ext cx="11457053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C32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Demographic Characteristics</a:t>
            </a:r>
          </a:p>
        </p:txBody>
      </p:sp>
      <p:sp>
        <p:nvSpPr>
          <p:cNvPr id="3" name="AutoShape 122">
            <a:extLst>
              <a:ext uri="{FF2B5EF4-FFF2-40B4-BE49-F238E27FC236}">
                <a16:creationId xmlns:a16="http://schemas.microsoft.com/office/drawing/2014/main" id="{269AB1A7-B05F-9ACE-F86E-6D1389B584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696" y="3950433"/>
            <a:ext cx="11528609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>
                <a:solidFill>
                  <a:srgbClr val="FFC32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Clinical Presentation</a:t>
            </a:r>
            <a:endParaRPr kumimoji="1" lang="en-US" altLang="ko-KR" sz="2200" b="1" kern="0" dirty="0">
              <a:solidFill>
                <a:srgbClr val="FFC322"/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187">
            <a:extLst>
              <a:ext uri="{FF2B5EF4-FFF2-40B4-BE49-F238E27FC236}">
                <a16:creationId xmlns:a16="http://schemas.microsoft.com/office/drawing/2014/main" id="{0FE5D456-16F6-7995-245A-2361E9D14B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9490212"/>
              </p:ext>
            </p:extLst>
          </p:nvPr>
        </p:nvGraphicFramePr>
        <p:xfrm>
          <a:off x="367475" y="1653321"/>
          <a:ext cx="11457051" cy="1992310"/>
        </p:xfrm>
        <a:graphic>
          <a:graphicData uri="http://schemas.openxmlformats.org/drawingml/2006/table">
            <a:tbl>
              <a:tblPr/>
              <a:tblGrid>
                <a:gridCol w="31572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9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301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846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Diabetes           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01246" marR="0" marT="46807" marB="46807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Y / N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Age  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[insert text]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46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Hypertension   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01246" marR="0" marT="46807" marB="4680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Y / N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Sex   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Male / Female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46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</a:t>
                      </a: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Hyperlipidemia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01246" marR="0" marT="46807" marB="4680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Y / N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굴림" pitchFamily="50" charset="-127"/>
                        <a:cs typeface="Tahoma" pitchFamily="34" charset="0"/>
                      </a:endParaRP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846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Smoking   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01246" marR="0" marT="46807" marB="4680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Y / N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Other: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[insert text]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46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Family History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01246" marR="0" marT="46807" marB="4680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Y / N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굴림" pitchFamily="50" charset="-127"/>
                        <a:cs typeface="Tahoma" pitchFamily="34" charset="0"/>
                      </a:endParaRP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Group 192">
            <a:extLst>
              <a:ext uri="{FF2B5EF4-FFF2-40B4-BE49-F238E27FC236}">
                <a16:creationId xmlns:a16="http://schemas.microsoft.com/office/drawing/2014/main" id="{3468A40E-DF77-DDBE-4B14-1D87A76D64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669395"/>
              </p:ext>
            </p:extLst>
          </p:nvPr>
        </p:nvGraphicFramePr>
        <p:xfrm>
          <a:off x="367475" y="4519979"/>
          <a:ext cx="11457051" cy="1550988"/>
        </p:xfrm>
        <a:graphic>
          <a:graphicData uri="http://schemas.openxmlformats.org/drawingml/2006/table">
            <a:tbl>
              <a:tblPr/>
              <a:tblGrid>
                <a:gridCol w="114570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6387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Acute MI / Unstable angina / Stable angina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[select one]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Other: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[insert text]</a:t>
                      </a:r>
                    </a:p>
                  </a:txBody>
                  <a:tcPr marL="101244" marR="101244" marT="46783" marB="46783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711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1244" marR="101244" marT="46783" marB="46783"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2071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682"/>
            <a:ext cx="10515600" cy="630297"/>
          </a:xfrm>
        </p:spPr>
        <p:txBody>
          <a:bodyPr/>
          <a:lstStyle/>
          <a:p>
            <a:r>
              <a:rPr lang="en-US" dirty="0"/>
              <a:t>Live</a:t>
            </a:r>
            <a:r>
              <a:rPr lang="ko-KR" altLang="en-US" dirty="0"/>
              <a:t> </a:t>
            </a:r>
            <a:r>
              <a:rPr lang="en-US" altLang="ko-KR" dirty="0"/>
              <a:t>Case</a:t>
            </a:r>
            <a:r>
              <a:rPr lang="ko-KR" altLang="en-US" dirty="0"/>
              <a:t> </a:t>
            </a:r>
            <a:r>
              <a:rPr lang="en-US" altLang="ko-KR" dirty="0"/>
              <a:t>Briefing</a:t>
            </a:r>
            <a:endParaRPr lang="en-US" dirty="0"/>
          </a:p>
        </p:txBody>
      </p:sp>
      <p:sp>
        <p:nvSpPr>
          <p:cNvPr id="6" name="AutoShape 122">
            <a:extLst>
              <a:ext uri="{FF2B5EF4-FFF2-40B4-BE49-F238E27FC236}">
                <a16:creationId xmlns:a16="http://schemas.microsoft.com/office/drawing/2014/main" id="{F9263B73-714F-CB2F-E4A3-92704259AC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659" y="1095009"/>
            <a:ext cx="11510682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C32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Non-invasive Studies</a:t>
            </a:r>
          </a:p>
        </p:txBody>
      </p:sp>
      <p:sp>
        <p:nvSpPr>
          <p:cNvPr id="8" name="AutoShape 122">
            <a:extLst>
              <a:ext uri="{FF2B5EF4-FFF2-40B4-BE49-F238E27FC236}">
                <a16:creationId xmlns:a16="http://schemas.microsoft.com/office/drawing/2014/main" id="{051914F7-850C-429F-8F64-C123A84318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730" y="4020771"/>
            <a:ext cx="11546541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C32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Cardiac Catheterization Findings</a:t>
            </a:r>
          </a:p>
        </p:txBody>
      </p:sp>
      <p:graphicFrame>
        <p:nvGraphicFramePr>
          <p:cNvPr id="9" name="Group 151">
            <a:extLst>
              <a:ext uri="{FF2B5EF4-FFF2-40B4-BE49-F238E27FC236}">
                <a16:creationId xmlns:a16="http://schemas.microsoft.com/office/drawing/2014/main" id="{70D07651-5C55-EB9E-FE27-0A6FDEDC7C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0261127"/>
              </p:ext>
            </p:extLst>
          </p:nvPr>
        </p:nvGraphicFramePr>
        <p:xfrm>
          <a:off x="304800" y="1652246"/>
          <a:ext cx="11582400" cy="1728788"/>
        </p:xfrm>
        <a:graphic>
          <a:graphicData uri="http://schemas.openxmlformats.org/drawingml/2006/table">
            <a:tbl>
              <a:tblPr/>
              <a:tblGrid>
                <a:gridCol w="33124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699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18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▪ Echocardiography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charset="-127"/>
                      </a:endParaRPr>
                    </a:p>
                  </a:txBody>
                  <a:tcPr marL="101250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[insert text]</a:t>
                      </a:r>
                    </a:p>
                  </a:txBody>
                  <a:tcPr marL="0" marR="10125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38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▪ Treadmill test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charset="-127"/>
                      </a:endParaRPr>
                    </a:p>
                  </a:txBody>
                  <a:tcPr marL="101250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[insert text]</a:t>
                      </a:r>
                    </a:p>
                  </a:txBody>
                  <a:tcPr marL="0" marR="10125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8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▪ Thallium SPECT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charset="-127"/>
                      </a:endParaRPr>
                    </a:p>
                  </a:txBody>
                  <a:tcPr marL="101250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[insert text]</a:t>
                      </a:r>
                    </a:p>
                  </a:txBody>
                  <a:tcPr marL="0" marR="10125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8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▪ Other(s)</a:t>
                      </a:r>
                    </a:p>
                  </a:txBody>
                  <a:tcPr marL="101250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:</a:t>
                      </a:r>
                    </a:p>
                  </a:txBody>
                  <a:tcPr marL="0" marR="10125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ext Box 139">
            <a:extLst>
              <a:ext uri="{FF2B5EF4-FFF2-40B4-BE49-F238E27FC236}">
                <a16:creationId xmlns:a16="http://schemas.microsoft.com/office/drawing/2014/main" id="{A4161D7E-0E82-1798-FED8-79EA49832E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659" y="4604971"/>
            <a:ext cx="1151068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ko-KR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[insert text]</a:t>
            </a:r>
          </a:p>
        </p:txBody>
      </p:sp>
    </p:spTree>
    <p:extLst>
      <p:ext uri="{BB962C8B-B14F-4D97-AF65-F5344CB8AC3E}">
        <p14:creationId xmlns:p14="http://schemas.microsoft.com/office/powerpoint/2010/main" val="1884290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682"/>
            <a:ext cx="10515600" cy="630297"/>
          </a:xfrm>
        </p:spPr>
        <p:txBody>
          <a:bodyPr/>
          <a:lstStyle/>
          <a:p>
            <a:r>
              <a:rPr lang="en-US" dirty="0"/>
              <a:t>Live</a:t>
            </a:r>
            <a:r>
              <a:rPr lang="ko-KR" altLang="en-US" dirty="0"/>
              <a:t> </a:t>
            </a:r>
            <a:r>
              <a:rPr lang="en-US" altLang="ko-KR" dirty="0"/>
              <a:t>Case</a:t>
            </a:r>
            <a:r>
              <a:rPr lang="ko-KR" altLang="en-US" dirty="0"/>
              <a:t> </a:t>
            </a:r>
            <a:r>
              <a:rPr lang="en-US" altLang="ko-KR" dirty="0"/>
              <a:t>Briefing</a:t>
            </a:r>
            <a:endParaRPr lang="en-US" dirty="0"/>
          </a:p>
        </p:txBody>
      </p:sp>
      <p:sp>
        <p:nvSpPr>
          <p:cNvPr id="2" name="AutoShape 122">
            <a:extLst>
              <a:ext uri="{FF2B5EF4-FFF2-40B4-BE49-F238E27FC236}">
                <a16:creationId xmlns:a16="http://schemas.microsoft.com/office/drawing/2014/main" id="{7B069EB6-BAAB-53A5-4589-38FDDFF0CF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624" y="1071563"/>
            <a:ext cx="11492752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C32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Case Notes</a:t>
            </a:r>
          </a:p>
        </p:txBody>
      </p:sp>
      <p:sp>
        <p:nvSpPr>
          <p:cNvPr id="3" name="AutoShape 122">
            <a:extLst>
              <a:ext uri="{FF2B5EF4-FFF2-40B4-BE49-F238E27FC236}">
                <a16:creationId xmlns:a16="http://schemas.microsoft.com/office/drawing/2014/main" id="{5224718D-B9D5-CD2A-DF6B-9D63D75BA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248" y="3997325"/>
            <a:ext cx="11555504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C32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Adjunctive Medication</a:t>
            </a:r>
          </a:p>
        </p:txBody>
      </p:sp>
      <p:graphicFrame>
        <p:nvGraphicFramePr>
          <p:cNvPr id="4" name="Group 198">
            <a:extLst>
              <a:ext uri="{FF2B5EF4-FFF2-40B4-BE49-F238E27FC236}">
                <a16:creationId xmlns:a16="http://schemas.microsoft.com/office/drawing/2014/main" id="{25E0A65C-295C-8A5C-72E0-D469BA22D6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3077738"/>
              </p:ext>
            </p:extLst>
          </p:nvPr>
        </p:nvGraphicFramePr>
        <p:xfrm>
          <a:off x="318248" y="1628775"/>
          <a:ext cx="11555504" cy="1800226"/>
        </p:xfrm>
        <a:graphic>
          <a:graphicData uri="http://schemas.openxmlformats.org/drawingml/2006/table">
            <a:tbl>
              <a:tblPr/>
              <a:tblGrid>
                <a:gridCol w="57788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6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497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Target lesion(s)</a:t>
                      </a:r>
                    </a:p>
                  </a:txBody>
                  <a:tcPr marL="102877" marR="102877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Planned device(s)</a:t>
                      </a:r>
                      <a:endParaRPr kumimoji="1" lang="en-US" altLang="ko-K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56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1.[insert text]</a:t>
                      </a:r>
                      <a:endParaRPr kumimoji="1" lang="en-US" altLang="ko-KR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1.[insert text]</a:t>
                      </a:r>
                      <a:endParaRPr kumimoji="1" lang="en-US" altLang="ko-K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97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2.[insert text]</a:t>
                      </a:r>
                      <a:endParaRPr kumimoji="1" lang="en-US" altLang="ko-K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2.[insert text]</a:t>
                      </a:r>
                      <a:endParaRPr kumimoji="1" lang="en-US" altLang="ko-K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71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3.[insert text]</a:t>
                      </a:r>
                    </a:p>
                  </a:txBody>
                  <a:tcPr marL="102877" marR="10287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3.[insert text]</a:t>
                      </a:r>
                    </a:p>
                  </a:txBody>
                  <a:tcPr marL="102877" marR="10287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Group 249">
            <a:extLst>
              <a:ext uri="{FF2B5EF4-FFF2-40B4-BE49-F238E27FC236}">
                <a16:creationId xmlns:a16="http://schemas.microsoft.com/office/drawing/2014/main" id="{B04887A5-A32F-6414-949D-58D54E23F0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6490"/>
              </p:ext>
            </p:extLst>
          </p:nvPr>
        </p:nvGraphicFramePr>
        <p:xfrm>
          <a:off x="318247" y="4581526"/>
          <a:ext cx="11555507" cy="1439863"/>
        </p:xfrm>
        <a:graphic>
          <a:graphicData uri="http://schemas.openxmlformats.org/drawingml/2006/table">
            <a:tbl>
              <a:tblPr/>
              <a:tblGrid>
                <a:gridCol w="16384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08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50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68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54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97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7942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ASA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1249" marR="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0" marR="101249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LMWH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1249" marR="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0" marR="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</a:t>
                      </a: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Clopidogrel</a:t>
                      </a:r>
                      <a:endParaRPr kumimoji="1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0799" marR="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0" marR="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01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Heparin</a:t>
                      </a:r>
                    </a:p>
                  </a:txBody>
                  <a:tcPr marL="101249" marR="0" marT="46800" marB="4680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0" marR="101249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Nitrates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1249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0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</a:t>
                      </a: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IIb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/</a:t>
                      </a: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IIIa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0799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0" marR="101249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425">
                <a:tc gridSpan="6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Other(s):</a:t>
                      </a:r>
                    </a:p>
                  </a:txBody>
                  <a:tcPr marL="101249" marR="0" marT="46800" marB="4680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567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682"/>
            <a:ext cx="10515600" cy="630297"/>
          </a:xfrm>
        </p:spPr>
        <p:txBody>
          <a:bodyPr/>
          <a:lstStyle/>
          <a:p>
            <a:r>
              <a:rPr lang="en-US" dirty="0"/>
              <a:t>Live</a:t>
            </a:r>
            <a:r>
              <a:rPr lang="ko-KR" altLang="en-US" dirty="0"/>
              <a:t> </a:t>
            </a:r>
            <a:r>
              <a:rPr lang="en-US" altLang="ko-KR" dirty="0"/>
              <a:t>Case</a:t>
            </a:r>
            <a:r>
              <a:rPr lang="ko-KR" altLang="en-US" dirty="0"/>
              <a:t> </a:t>
            </a:r>
            <a:r>
              <a:rPr lang="en-US" altLang="ko-KR" dirty="0"/>
              <a:t>Briefing</a:t>
            </a:r>
            <a:endParaRPr lang="en-US" dirty="0"/>
          </a:p>
        </p:txBody>
      </p:sp>
      <p:sp>
        <p:nvSpPr>
          <p:cNvPr id="2" name="AutoShape 122">
            <a:extLst>
              <a:ext uri="{FF2B5EF4-FFF2-40B4-BE49-F238E27FC236}">
                <a16:creationId xmlns:a16="http://schemas.microsoft.com/office/drawing/2014/main" id="{4068AE4D-39DB-CB87-5EE7-0C90C1D9A0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177" y="1139825"/>
            <a:ext cx="11519647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C32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Teaching Points</a:t>
            </a:r>
          </a:p>
        </p:txBody>
      </p:sp>
      <p:graphicFrame>
        <p:nvGraphicFramePr>
          <p:cNvPr id="3" name="Group 198">
            <a:extLst>
              <a:ext uri="{FF2B5EF4-FFF2-40B4-BE49-F238E27FC236}">
                <a16:creationId xmlns:a16="http://schemas.microsoft.com/office/drawing/2014/main" id="{09C232D2-BC55-6D70-714D-30B1D956FC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9237343"/>
              </p:ext>
            </p:extLst>
          </p:nvPr>
        </p:nvGraphicFramePr>
        <p:xfrm>
          <a:off x="336177" y="2000250"/>
          <a:ext cx="11519647" cy="1558926"/>
        </p:xfrm>
        <a:graphic>
          <a:graphicData uri="http://schemas.openxmlformats.org/drawingml/2006/table">
            <a:tbl>
              <a:tblPr/>
              <a:tblGrid>
                <a:gridCol w="5414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82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964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1.</a:t>
                      </a:r>
                    </a:p>
                  </a:txBody>
                  <a:tcPr marL="102877" marR="102877" marT="45734" marB="108034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 text]</a:t>
                      </a:r>
                      <a:endParaRPr kumimoji="1" lang="en-US" altLang="ko-KR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marT="45734" marB="108034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964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2.</a:t>
                      </a:r>
                    </a:p>
                  </a:txBody>
                  <a:tcPr marL="102877" marR="102877" marT="45734" marB="108034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 text]</a:t>
                      </a:r>
                      <a:endParaRPr kumimoji="1" lang="en-US" altLang="ko-KR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marT="45734" marB="108034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964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3.</a:t>
                      </a:r>
                    </a:p>
                  </a:txBody>
                  <a:tcPr marL="102877" marR="102877" marT="45734" marB="108034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 text]</a:t>
                      </a:r>
                    </a:p>
                  </a:txBody>
                  <a:tcPr marL="102877" marR="102877" marT="45734" marB="108034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60688"/>
      </p:ext>
    </p:extLst>
  </p:cSld>
  <p:clrMapOvr>
    <a:masterClrMapping/>
  </p:clrMapOvr>
</p:sld>
</file>

<file path=ppt/theme/theme1.xml><?xml version="1.0" encoding="utf-8"?>
<a:theme xmlns:a="http://schemas.openxmlformats.org/drawingml/2006/main" name="Dark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292</Words>
  <Application>Microsoft Office PowerPoint</Application>
  <PresentationFormat>와이드스크린</PresentationFormat>
  <Paragraphs>73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Arial</vt:lpstr>
      <vt:lpstr>Tahoma</vt:lpstr>
      <vt:lpstr>Dark ver.</vt:lpstr>
      <vt:lpstr>Live Case Briefing</vt:lpstr>
      <vt:lpstr>Live Case Briefing</vt:lpstr>
      <vt:lpstr>Live Case Briefing</vt:lpstr>
      <vt:lpstr>Live Case Briefing</vt:lpstr>
      <vt:lpstr>Live Case Briefing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PCI 2021 Virtual Slide Template Title (40pt / Bold / Arial)</dc:title>
  <dc:creator>CVRF 1</dc:creator>
  <cp:lastModifiedBy>CVRF 5</cp:lastModifiedBy>
  <cp:revision>47</cp:revision>
  <dcterms:created xsi:type="dcterms:W3CDTF">2021-10-06T00:05:28Z</dcterms:created>
  <dcterms:modified xsi:type="dcterms:W3CDTF">2024-01-24T08:20:45Z</dcterms:modified>
</cp:coreProperties>
</file>